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Inter SemiBold"/>
      <p:regular r:id="rId37"/>
      <p:bold r:id="rId38"/>
      <p:italic r:id="rId39"/>
      <p:boldItalic r:id="rId40"/>
    </p:embeddedFont>
    <p:embeddedFont>
      <p:font typeface="Inter Light"/>
      <p:regular r:id="rId41"/>
      <p:bold r:id="rId42"/>
      <p:italic r:id="rId43"/>
      <p:boldItalic r:id="rId44"/>
    </p:embeddedFont>
    <p:embeddedFont>
      <p:font typeface="Inter"/>
      <p:regular r:id="rId45"/>
      <p:bold r:id="rId46"/>
      <p:italic r:id="rId47"/>
      <p:boldItalic r:id="rId48"/>
    </p:embeddedFont>
    <p:embeddedFont>
      <p:font typeface="Inter ExtraBold"/>
      <p:bold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SemiBold-boldItalic.fntdata"/><Relationship Id="rId42" Type="http://schemas.openxmlformats.org/officeDocument/2006/relationships/font" Target="fonts/InterLight-bold.fntdata"/><Relationship Id="rId41" Type="http://schemas.openxmlformats.org/officeDocument/2006/relationships/font" Target="fonts/InterLight-regular.fntdata"/><Relationship Id="rId44" Type="http://schemas.openxmlformats.org/officeDocument/2006/relationships/font" Target="fonts/InterLight-boldItalic.fntdata"/><Relationship Id="rId43" Type="http://schemas.openxmlformats.org/officeDocument/2006/relationships/font" Target="fonts/InterLight-italic.fntdata"/><Relationship Id="rId46" Type="http://schemas.openxmlformats.org/officeDocument/2006/relationships/font" Target="fonts/Inter-bold.fntdata"/><Relationship Id="rId45" Type="http://schemas.openxmlformats.org/officeDocument/2006/relationships/font" Target="fonts/Inter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Inter-boldItalic.fntdata"/><Relationship Id="rId47" Type="http://schemas.openxmlformats.org/officeDocument/2006/relationships/font" Target="fonts/Inter-italic.fntdata"/><Relationship Id="rId49" Type="http://schemas.openxmlformats.org/officeDocument/2006/relationships/font" Target="fonts/InterExtra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InterSemiBold-regular.fntdata"/><Relationship Id="rId36" Type="http://schemas.openxmlformats.org/officeDocument/2006/relationships/slide" Target="slides/slide31.xml"/><Relationship Id="rId39" Type="http://schemas.openxmlformats.org/officeDocument/2006/relationships/font" Target="fonts/InterSemiBold-italic.fntdata"/><Relationship Id="rId38" Type="http://schemas.openxmlformats.org/officeDocument/2006/relationships/font" Target="fonts/InterSemiBold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InterExtraBold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168c00d8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168c00d8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d5fcf8fec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d5fcf8fec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d64736e2c7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d64736e2c7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d64736e2c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d64736e2c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d648a2535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d648a2535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d64736e2c7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d64736e2c7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2d64736e2c7_1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2d64736e2c7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d64736e2c7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d64736e2c7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d5d64cbcb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d5d64cbcb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d648a2535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d648a2535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d64736e2c7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d64736e2c7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168c00d8f3_0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168c00d8f3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d64736e2c7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d64736e2c7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d648a25355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d648a25355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d648a25355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d648a2535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d648a25355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d648a25355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d648a25355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d648a25355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d648a25355_2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d648a25355_2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2d64736e2c7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2d64736e2c7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d64736e2c7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d64736e2c7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d64736e2c7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d64736e2c7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d64736e2c7_1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2d64736e2c7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d610df534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d610df534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1a164b96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1a164b96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d64736e2c7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d64736e2c7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d5d64cbc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d5d64cbc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19c240554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19c240554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d5d64cbcb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d5d64cbcb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d5fcf8fe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2d5fcf8fe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2d5fcf8fec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2d5fcf8fec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d5fcf8fec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d5fcf8fec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2" name="Google Shape;12;p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Google Shape;13;p2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4" name="Google Shape;14;p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99" name="Google Shape;99;p1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1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11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02" name="Google Shape;102;p11"/>
          <p:cNvCxnSpPr>
            <a:endCxn id="103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1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1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" name="Google Shape;103;p11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6" name="Google Shape;106;p11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7" name="Google Shape;107;p11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8" name="Google Shape;108;p11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11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2" name="Google Shape;112;p11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13" name="Google Shape;113;p11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1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6" name="Google Shape;116;p1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1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2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20" name="Google Shape;120;p12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21" name="Google Shape;121;p1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2" name="Google Shape;122;p12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1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26" name="Google Shape;126;p1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7" name="Google Shape;127;p1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8" name="Google Shape;128;p13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9" name="Google Shape;129;p1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0" name="Google Shape;130;p1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4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33" name="Google Shape;133;p14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34" name="Google Shape;134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5" name="Google Shape;135;p14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14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14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8" name="Google Shape;138;p14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14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0" name="Google Shape;140;p14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1" name="Google Shape;141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2" name="Google Shape;142;p1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5" name="Google Shape;145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Google Shape;146;p15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47" name="Google Shape;147;p15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48" name="Google Shape;148;p15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49" name="Google Shape;149;p15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0" name="Google Shape;150;p15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1" name="Google Shape;151;p15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2" name="Google Shape;152;p15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3" name="Google Shape;153;p15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4" name="Google Shape;154;p15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5" name="Google Shape;155;p15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6" name="Google Shape;156;p15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7" name="Google Shape;157;p15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58" name="Google Shape;158;p15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59" name="Google Shape;159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0" name="Google Shape;160;p1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4" name="Google Shape;164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16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166" name="Google Shape;166;p16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7" name="Google Shape;167;p1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8" name="Google Shape;168;p16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9" name="Google Shape;169;p1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172" name="Google Shape;172;p17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5" name="Google Shape;175;p18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6" name="Google Shape;176;p18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7" name="Google Shape;177;p18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8" name="Google Shape;178;p18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179" name="Google Shape;179;p18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180" name="Google Shape;180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18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82" name="Google Shape;182;p18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3" name="Google Shape;183;p18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84" name="Google Shape;184;p18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5" name="Google Shape;185;p18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6" name="Google Shape;186;p18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7" name="Google Shape;187;p18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8" name="Google Shape;188;p18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9" name="Google Shape;189;p18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0" name="Google Shape;190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1" name="Google Shape;191;p1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" name="Google Shape;192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9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5" name="Google Shape;195;p19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6" name="Google Shape;196;p19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197" name="Google Shape;197;p19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8" name="Google Shape;198;p19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9" name="Google Shape;199;p19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0" name="Google Shape;200;p19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1" name="Google Shape;201;p19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2" name="Google Shape;202;p19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3" name="Google Shape;203;p19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4" name="Google Shape;204;p19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5" name="Google Shape;205;p19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6" name="Google Shape;206;p19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07" name="Google Shape;207;p19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8" name="Google Shape;208;p19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9" name="Google Shape;209;p19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10" name="Google Shape;210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2" name="Google Shape;212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5" name="Google Shape;21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6" name="Google Shape;21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" name="Google Shape;19;p3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21" name="Google Shape;21;p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Google Shape;22;p3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23" name="Google Shape;23;p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" name="Google Shape;24;p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9" name="Google Shape;21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22" name="Google Shape;22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3" name="Google Shape;22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26" name="Google Shape;226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7" name="Google Shape;227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8" name="Google Shape;22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1" name="Google Shape;23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" name="Google Shape;234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35" name="Google Shape;23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8" name="Google Shape;23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42" name="Google Shape;242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4" name="Google Shape;24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47" name="Google Shape;24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0" name="Google Shape;250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1" name="Google Shape;25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28" name="Google Shape;28;p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30" name="Google Shape;30;p4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31" name="Google Shape;31;p4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32" name="Google Shape;32;p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6" name="Google Shape;25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3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8" name="Google Shape;258;p3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9" name="Google Shape;259;p3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0" name="Google Shape;260;p3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1" name="Google Shape;261;p3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2" name="Google Shape;262;p3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6" name="Google Shape;266;p3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267" name="Google Shape;26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3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1" name="Google Shape;271;p3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2" name="Google Shape;272;p3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3" name="Google Shape;273;p3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74" name="Google Shape;274;p3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7" name="Google Shape;277;p3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8" name="Google Shape;278;p3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9" name="Google Shape;279;p34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0" name="Google Shape;280;p3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1" name="Google Shape;281;p34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2" name="Google Shape;282;p34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83" name="Google Shape;283;p34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3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7" name="Google Shape;287;p3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8" name="Google Shape;288;p3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9" name="Google Shape;289;p3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90" name="Google Shape;290;p3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91" name="Google Shape;291;p3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2" name="Google Shape;292;p3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3" name="Google Shape;293;p3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4" name="Google Shape;294;p3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97" name="Google Shape;29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8" name="Google Shape;298;p3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1" name="Google Shape;301;p3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02" name="Google Shape;302;p3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03" name="Google Shape;303;p3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4" name="Google Shape;30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6" name="Google Shape;306;p3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07" name="Google Shape;307;p3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0" name="Google Shape;310;p3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1" name="Google Shape;311;p3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3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3" name="Google Shape;313;p3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14" name="Google Shape;314;p3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5" name="Google Shape;31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6" name="Google Shape;31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17" name="Google Shape;317;p3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18" name="Google Shape;318;p3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19" name="Google Shape;319;p3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5" name="Google Shape;325;p4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6" name="Google Shape;326;p4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7" name="Google Shape;327;p4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8" name="Google Shape;328;p4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4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4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1" name="Google Shape;331;p4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2" name="Google Shape;332;p4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4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4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Google Shape;36;p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" name="Google Shape;37;p5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39" name="Google Shape;39;p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Google Shape;45;p6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7" name="Google Shape;47;p6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8" name="Google Shape;48;p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" name="Google Shape;49;p6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3" name="Google Shape;53;p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" name="Google Shape;54;p7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55" name="Google Shape;55;p7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6" name="Google Shape;56;p7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7" name="Google Shape;57;p7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8" name="Google Shape;58;p7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59" name="Google Shape;59;p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7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" name="Google Shape;64;p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" name="Google Shape;65;p8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66" name="Google Shape;66;p8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7" name="Google Shape;67;p8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68" name="Google Shape;68;p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9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73" name="Google Shape;73;p9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74" name="Google Shape;74;p9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75" name="Google Shape;75;p9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76" name="Google Shape;76;p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" name="Google Shape;77;p9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9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9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9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9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2" name="Google Shape;82;p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87" name="Google Shape;87;p1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0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0" name="Google Shape;90;p10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0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0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4" name="Google Shape;94;p10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1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6" name="Google Shape;96;p1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1"/>
          <p:cNvSpPr txBox="1"/>
          <p:nvPr>
            <p:ph type="title"/>
          </p:nvPr>
        </p:nvSpPr>
        <p:spPr>
          <a:xfrm>
            <a:off x="420875" y="1705500"/>
            <a:ext cx="5358900" cy="18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Movie Theater Database</a:t>
            </a:r>
            <a:endParaRPr sz="5000"/>
          </a:p>
        </p:txBody>
      </p:sp>
      <p:sp>
        <p:nvSpPr>
          <p:cNvPr id="340" name="Google Shape;340;p41"/>
          <p:cNvSpPr txBox="1"/>
          <p:nvPr>
            <p:ph idx="2" type="title"/>
          </p:nvPr>
        </p:nvSpPr>
        <p:spPr>
          <a:xfrm>
            <a:off x="420875" y="3318675"/>
            <a:ext cx="49599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Thomas Simmons, Aidan Lee, Nicholai Platonoff</a:t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December 3, 2024</a:t>
            </a:r>
            <a:endParaRPr sz="1600">
              <a:solidFill>
                <a:srgbClr val="F6F5EC"/>
              </a:solidFill>
            </a:endParaRPr>
          </a:p>
        </p:txBody>
      </p:sp>
      <p:pic>
        <p:nvPicPr>
          <p:cNvPr descr="Abstract image of blue ribbons on a black background." id="341" name="Google Shape;341;p41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2943" r="32255" t="0"/>
          <a:stretch/>
        </p:blipFill>
        <p:spPr>
          <a:xfrm>
            <a:off x="5427975" y="196800"/>
            <a:ext cx="3905400" cy="4749900"/>
          </a:xfrm>
          <a:prstGeom prst="roundRect">
            <a:avLst>
              <a:gd fmla="val 16667" name="adj"/>
            </a:avLst>
          </a:prstGeom>
        </p:spPr>
      </p:pic>
      <p:sp>
        <p:nvSpPr>
          <p:cNvPr id="342" name="Google Shape;342;p41"/>
          <p:cNvSpPr/>
          <p:nvPr/>
        </p:nvSpPr>
        <p:spPr>
          <a:xfrm>
            <a:off x="560525" y="1083400"/>
            <a:ext cx="1962600" cy="4101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DS 5110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0"/>
          <p:cNvSpPr txBox="1"/>
          <p:nvPr>
            <p:ph type="title"/>
          </p:nvPr>
        </p:nvSpPr>
        <p:spPr>
          <a:xfrm>
            <a:off x="450850" y="596800"/>
            <a:ext cx="8266500" cy="77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Querying + Visualizations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50"/>
          <p:cNvSpPr txBox="1"/>
          <p:nvPr>
            <p:ph idx="1" type="body"/>
          </p:nvPr>
        </p:nvSpPr>
        <p:spPr>
          <a:xfrm>
            <a:off x="271800" y="1266100"/>
            <a:ext cx="8007000" cy="23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AutoNum type="arabicPeriod"/>
            </a:pPr>
            <a:r>
              <a:rPr lang="en" sz="2200">
                <a:solidFill>
                  <a:srgbClr val="F6F5EC"/>
                </a:solidFill>
              </a:rPr>
              <a:t>Run Queries on Movie Theater Database</a:t>
            </a:r>
            <a:endParaRPr sz="2200">
              <a:solidFill>
                <a:srgbClr val="F6F5EC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AutoNum type="arabicPeriod"/>
            </a:pPr>
            <a:r>
              <a:rPr lang="en" sz="2200">
                <a:solidFill>
                  <a:srgbClr val="F6F5EC"/>
                </a:solidFill>
              </a:rPr>
              <a:t>Export SQL Query Results to CSV</a:t>
            </a:r>
            <a:endParaRPr sz="2200">
              <a:solidFill>
                <a:srgbClr val="F6F5EC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AutoNum type="arabicPeriod"/>
            </a:pPr>
            <a:r>
              <a:rPr lang="en" sz="2200">
                <a:solidFill>
                  <a:srgbClr val="F6F5EC"/>
                </a:solidFill>
              </a:rPr>
              <a:t>Import CSV to Tableau / Microsoft Power BI</a:t>
            </a:r>
            <a:endParaRPr sz="2200">
              <a:solidFill>
                <a:srgbClr val="F6F5EC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AutoNum type="arabicPeriod"/>
            </a:pPr>
            <a:r>
              <a:rPr lang="en" sz="2200">
                <a:solidFill>
                  <a:srgbClr val="F6F5EC"/>
                </a:solidFill>
              </a:rPr>
              <a:t>Generate Visual Graphics Based on Asked Questions</a:t>
            </a:r>
            <a:endParaRPr sz="2200">
              <a:solidFill>
                <a:srgbClr val="F6F5EC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AutoNum type="arabicPeriod"/>
            </a:pPr>
            <a:r>
              <a:rPr lang="en" sz="2200">
                <a:solidFill>
                  <a:srgbClr val="F6F5EC"/>
                </a:solidFill>
              </a:rPr>
              <a:t>Identify Most Visual Impactful Graphics</a:t>
            </a:r>
            <a:endParaRPr sz="2200">
              <a:solidFill>
                <a:srgbClr val="F6F5EC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AutoNum type="arabicPeriod"/>
            </a:pPr>
            <a:r>
              <a:rPr lang="en" sz="2200">
                <a:solidFill>
                  <a:srgbClr val="F6F5EC"/>
                </a:solidFill>
              </a:rPr>
              <a:t>Export Graphics to Report and Presentation</a:t>
            </a:r>
            <a:endParaRPr sz="2200">
              <a:solidFill>
                <a:srgbClr val="F6F5EC"/>
              </a:solidFill>
            </a:endParaRPr>
          </a:p>
        </p:txBody>
      </p:sp>
      <p:pic>
        <p:nvPicPr>
          <p:cNvPr id="399" name="Google Shape;39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7975" y="3597100"/>
            <a:ext cx="1657101" cy="154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0" name="Google Shape;400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3214" y="3597100"/>
            <a:ext cx="2761835" cy="154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1"/>
          <p:cNvSpPr txBox="1"/>
          <p:nvPr>
            <p:ph type="title"/>
          </p:nvPr>
        </p:nvSpPr>
        <p:spPr>
          <a:xfrm>
            <a:off x="420875" y="1402000"/>
            <a:ext cx="8453700" cy="24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Demos - SQL &amp; PowerBI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2"/>
          <p:cNvSpPr txBox="1"/>
          <p:nvPr>
            <p:ph type="title"/>
          </p:nvPr>
        </p:nvSpPr>
        <p:spPr>
          <a:xfrm>
            <a:off x="504300" y="190450"/>
            <a:ext cx="67677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Demo (1 of 2)</a:t>
            </a:r>
            <a:endParaRPr/>
          </a:p>
        </p:txBody>
      </p:sp>
      <p:pic>
        <p:nvPicPr>
          <p:cNvPr id="411" name="Google Shape;41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2375" y="1028048"/>
            <a:ext cx="6286501" cy="3360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3"/>
          <p:cNvSpPr txBox="1"/>
          <p:nvPr>
            <p:ph type="title"/>
          </p:nvPr>
        </p:nvSpPr>
        <p:spPr>
          <a:xfrm>
            <a:off x="504300" y="190450"/>
            <a:ext cx="67677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Demo (2 of 2)</a:t>
            </a:r>
            <a:endParaRPr/>
          </a:p>
        </p:txBody>
      </p:sp>
      <p:pic>
        <p:nvPicPr>
          <p:cNvPr id="417" name="Google Shape;41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92821"/>
            <a:ext cx="9144000" cy="3357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4"/>
          <p:cNvSpPr txBox="1"/>
          <p:nvPr>
            <p:ph type="title"/>
          </p:nvPr>
        </p:nvSpPr>
        <p:spPr>
          <a:xfrm>
            <a:off x="504300" y="190450"/>
            <a:ext cx="67677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BI Demo (1 of 3)</a:t>
            </a:r>
            <a:endParaRPr/>
          </a:p>
        </p:txBody>
      </p:sp>
      <p:pic>
        <p:nvPicPr>
          <p:cNvPr id="423" name="Google Shape;42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2250" y="976550"/>
            <a:ext cx="5671798" cy="319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55"/>
          <p:cNvSpPr txBox="1"/>
          <p:nvPr>
            <p:ph type="title"/>
          </p:nvPr>
        </p:nvSpPr>
        <p:spPr>
          <a:xfrm>
            <a:off x="504300" y="190450"/>
            <a:ext cx="67677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BI Demo (2 of 3)</a:t>
            </a:r>
            <a:endParaRPr/>
          </a:p>
        </p:txBody>
      </p:sp>
      <p:pic>
        <p:nvPicPr>
          <p:cNvPr id="429" name="Google Shape;42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700" y="1166825"/>
            <a:ext cx="6988124" cy="337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56"/>
          <p:cNvSpPr txBox="1"/>
          <p:nvPr>
            <p:ph type="title"/>
          </p:nvPr>
        </p:nvSpPr>
        <p:spPr>
          <a:xfrm>
            <a:off x="504300" y="190450"/>
            <a:ext cx="67677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BI Demo (3 of 3)</a:t>
            </a:r>
            <a:endParaRPr/>
          </a:p>
        </p:txBody>
      </p:sp>
      <p:pic>
        <p:nvPicPr>
          <p:cNvPr id="435" name="Google Shape;43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250" y="1012150"/>
            <a:ext cx="7929923" cy="357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7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&amp; Results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8"/>
          <p:cNvSpPr txBox="1"/>
          <p:nvPr>
            <p:ph type="title"/>
          </p:nvPr>
        </p:nvSpPr>
        <p:spPr>
          <a:xfrm>
            <a:off x="504300" y="190450"/>
            <a:ext cx="67677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10 Movies</a:t>
            </a:r>
            <a:endParaRPr/>
          </a:p>
        </p:txBody>
      </p:sp>
      <p:pic>
        <p:nvPicPr>
          <p:cNvPr id="446" name="Google Shape;44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69789"/>
            <a:ext cx="9144003" cy="2803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9"/>
          <p:cNvSpPr txBox="1"/>
          <p:nvPr>
            <p:ph type="title"/>
          </p:nvPr>
        </p:nvSpPr>
        <p:spPr>
          <a:xfrm>
            <a:off x="504300" y="190450"/>
            <a:ext cx="33801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Revenue by Movie</a:t>
            </a:r>
            <a:endParaRPr/>
          </a:p>
        </p:txBody>
      </p:sp>
      <p:pic>
        <p:nvPicPr>
          <p:cNvPr id="452" name="Google Shape;45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5751" y="575000"/>
            <a:ext cx="4288027" cy="4086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8" name="Google Shape;348;p42"/>
          <p:cNvSpPr txBox="1"/>
          <p:nvPr>
            <p:ph type="title"/>
          </p:nvPr>
        </p:nvSpPr>
        <p:spPr>
          <a:xfrm>
            <a:off x="248000" y="1668375"/>
            <a:ext cx="4791600" cy="16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49" name="Google Shape;349;p42"/>
          <p:cNvSpPr txBox="1"/>
          <p:nvPr>
            <p:ph idx="2" type="title"/>
          </p:nvPr>
        </p:nvSpPr>
        <p:spPr>
          <a:xfrm>
            <a:off x="420875" y="3318675"/>
            <a:ext cx="3698700" cy="5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5EC"/>
                </a:solidFill>
              </a:rPr>
              <a:t>Objectives &amp; goals</a:t>
            </a:r>
            <a:endParaRPr>
              <a:solidFill>
                <a:srgbClr val="F6F5E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6F5EC"/>
                </a:solidFill>
              </a:rPr>
              <a:t>Project scope</a:t>
            </a:r>
            <a:endParaRPr>
              <a:solidFill>
                <a:srgbClr val="F6F5EC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0"/>
          <p:cNvSpPr txBox="1"/>
          <p:nvPr>
            <p:ph type="title"/>
          </p:nvPr>
        </p:nvSpPr>
        <p:spPr>
          <a:xfrm>
            <a:off x="504300" y="190450"/>
            <a:ext cx="67677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5 Genres</a:t>
            </a:r>
            <a:endParaRPr/>
          </a:p>
        </p:txBody>
      </p:sp>
      <p:pic>
        <p:nvPicPr>
          <p:cNvPr id="458" name="Google Shape;45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24899"/>
            <a:ext cx="2456325" cy="469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1"/>
          <p:cNvSpPr txBox="1"/>
          <p:nvPr>
            <p:ph type="title"/>
          </p:nvPr>
        </p:nvSpPr>
        <p:spPr>
          <a:xfrm>
            <a:off x="504300" y="448700"/>
            <a:ext cx="2853000" cy="23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Ticket Price</a:t>
            </a:r>
            <a:endParaRPr/>
          </a:p>
        </p:txBody>
      </p:sp>
      <p:pic>
        <p:nvPicPr>
          <p:cNvPr id="464" name="Google Shape;46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8925" y="991650"/>
            <a:ext cx="3832624" cy="3867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2"/>
          <p:cNvSpPr txBox="1"/>
          <p:nvPr>
            <p:ph type="title"/>
          </p:nvPr>
        </p:nvSpPr>
        <p:spPr>
          <a:xfrm>
            <a:off x="560525" y="222525"/>
            <a:ext cx="6767700" cy="8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Concession Revenue</a:t>
            </a:r>
            <a:endParaRPr/>
          </a:p>
        </p:txBody>
      </p:sp>
      <p:pic>
        <p:nvPicPr>
          <p:cNvPr id="470" name="Google Shape;47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925" y="1159150"/>
            <a:ext cx="6274896" cy="385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3"/>
          <p:cNvSpPr txBox="1"/>
          <p:nvPr>
            <p:ph type="title"/>
          </p:nvPr>
        </p:nvSpPr>
        <p:spPr>
          <a:xfrm>
            <a:off x="525700" y="17975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Popular Movie</a:t>
            </a:r>
            <a:endParaRPr/>
          </a:p>
        </p:txBody>
      </p:sp>
      <p:pic>
        <p:nvPicPr>
          <p:cNvPr id="476" name="Google Shape;476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500" y="1393472"/>
            <a:ext cx="5079751" cy="313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5600" y="1123900"/>
            <a:ext cx="5753324" cy="3003625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64"/>
          <p:cNvSpPr txBox="1"/>
          <p:nvPr/>
        </p:nvSpPr>
        <p:spPr>
          <a:xfrm>
            <a:off x="204450" y="365850"/>
            <a:ext cx="74127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Monthly Revenue</a:t>
            </a:r>
            <a:endParaRPr b="1" sz="4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7" name="Google Shape;487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6350" y="862750"/>
            <a:ext cx="4751850" cy="341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65"/>
          <p:cNvSpPr txBox="1"/>
          <p:nvPr/>
        </p:nvSpPr>
        <p:spPr>
          <a:xfrm>
            <a:off x="139900" y="204450"/>
            <a:ext cx="64182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Frequent Customers</a:t>
            </a:r>
            <a:endParaRPr b="1" sz="42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66"/>
          <p:cNvSpPr txBox="1"/>
          <p:nvPr>
            <p:ph type="title"/>
          </p:nvPr>
        </p:nvSpPr>
        <p:spPr>
          <a:xfrm>
            <a:off x="504300" y="190450"/>
            <a:ext cx="67677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Peak Hour Analysis</a:t>
            </a:r>
            <a:endParaRPr/>
          </a:p>
        </p:txBody>
      </p:sp>
      <p:sp>
        <p:nvSpPr>
          <p:cNvPr id="494" name="Google Shape;494;p66"/>
          <p:cNvSpPr txBox="1"/>
          <p:nvPr>
            <p:ph idx="1" type="body"/>
          </p:nvPr>
        </p:nvSpPr>
        <p:spPr>
          <a:xfrm>
            <a:off x="4803550" y="891825"/>
            <a:ext cx="3956400" cy="38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The most busy time was the 17th hour of the day (5pm). Over the year, seven thousand people attended the theater at that time. </a:t>
            </a:r>
            <a:endParaRPr sz="1600">
              <a:solidFill>
                <a:srgbClr val="F6F5EC"/>
              </a:solidFill>
            </a:endParaRPr>
          </a:p>
        </p:txBody>
      </p:sp>
      <p:pic>
        <p:nvPicPr>
          <p:cNvPr id="495" name="Google Shape;49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80050"/>
            <a:ext cx="4498749" cy="35587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67"/>
          <p:cNvSpPr txBox="1"/>
          <p:nvPr>
            <p:ph type="title"/>
          </p:nvPr>
        </p:nvSpPr>
        <p:spPr>
          <a:xfrm>
            <a:off x="504300" y="190450"/>
            <a:ext cx="67677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Ticket Sales by Type</a:t>
            </a:r>
            <a:endParaRPr/>
          </a:p>
        </p:txBody>
      </p:sp>
      <p:pic>
        <p:nvPicPr>
          <p:cNvPr id="501" name="Google Shape;50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980050"/>
            <a:ext cx="4980950" cy="3502231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67"/>
          <p:cNvSpPr txBox="1"/>
          <p:nvPr>
            <p:ph idx="1" type="body"/>
          </p:nvPr>
        </p:nvSpPr>
        <p:spPr>
          <a:xfrm>
            <a:off x="5187600" y="934350"/>
            <a:ext cx="3956400" cy="38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Standard Tickets accounted for 66%(70k), 3D at 22% (23k), and VIP at 11% (12k) of total sales</a:t>
            </a:r>
            <a:endParaRPr sz="1600">
              <a:solidFill>
                <a:srgbClr val="F6F5EC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68"/>
          <p:cNvSpPr txBox="1"/>
          <p:nvPr>
            <p:ph type="title"/>
          </p:nvPr>
        </p:nvSpPr>
        <p:spPr>
          <a:xfrm>
            <a:off x="504300" y="190450"/>
            <a:ext cx="67677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Showtime </a:t>
            </a:r>
            <a:r>
              <a:rPr lang="en"/>
              <a:t>Cancellations</a:t>
            </a:r>
            <a:r>
              <a:rPr lang="en"/>
              <a:t> </a:t>
            </a:r>
            <a:endParaRPr/>
          </a:p>
        </p:txBody>
      </p:sp>
      <p:sp>
        <p:nvSpPr>
          <p:cNvPr id="508" name="Google Shape;508;p68"/>
          <p:cNvSpPr txBox="1"/>
          <p:nvPr>
            <p:ph idx="1" type="body"/>
          </p:nvPr>
        </p:nvSpPr>
        <p:spPr>
          <a:xfrm>
            <a:off x="5263800" y="912550"/>
            <a:ext cx="3956400" cy="38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Sometimes the theater needed to cancel a showing of a movie. The reasons marked: (Screen Broken, No Tickets Purchased, and Other) </a:t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We also analyzed why some showings were rescheduled.  </a:t>
            </a:r>
            <a:endParaRPr sz="1600">
              <a:solidFill>
                <a:srgbClr val="F6F5EC"/>
              </a:solidFill>
            </a:endParaRPr>
          </a:p>
        </p:txBody>
      </p:sp>
      <p:pic>
        <p:nvPicPr>
          <p:cNvPr id="509" name="Google Shape;509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575" y="827650"/>
            <a:ext cx="4882799" cy="3011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9"/>
          <p:cNvSpPr txBox="1"/>
          <p:nvPr>
            <p:ph type="title"/>
          </p:nvPr>
        </p:nvSpPr>
        <p:spPr>
          <a:xfrm>
            <a:off x="504300" y="190450"/>
            <a:ext cx="7324800" cy="6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Concession and Ticket Revenues by Shift</a:t>
            </a:r>
            <a:endParaRPr sz="2700"/>
          </a:p>
        </p:txBody>
      </p:sp>
      <p:sp>
        <p:nvSpPr>
          <p:cNvPr id="515" name="Google Shape;515;p69"/>
          <p:cNvSpPr txBox="1"/>
          <p:nvPr>
            <p:ph idx="1" type="body"/>
          </p:nvPr>
        </p:nvSpPr>
        <p:spPr>
          <a:xfrm>
            <a:off x="5260600" y="798550"/>
            <a:ext cx="3956400" cy="38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The shift performance was tracked by total concession and total ticket sales.</a:t>
            </a:r>
            <a:endParaRPr sz="1600">
              <a:solidFill>
                <a:srgbClr val="F6F5EC"/>
              </a:solidFill>
            </a:endParaRPr>
          </a:p>
        </p:txBody>
      </p:sp>
      <p:pic>
        <p:nvPicPr>
          <p:cNvPr id="516" name="Google Shape;516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800" y="759425"/>
            <a:ext cx="4730423" cy="351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3"/>
          <p:cNvSpPr txBox="1"/>
          <p:nvPr>
            <p:ph type="title"/>
          </p:nvPr>
        </p:nvSpPr>
        <p:spPr>
          <a:xfrm>
            <a:off x="322525" y="169075"/>
            <a:ext cx="6767700" cy="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 &amp; Goals</a:t>
            </a:r>
            <a:endParaRPr/>
          </a:p>
        </p:txBody>
      </p:sp>
      <p:sp>
        <p:nvSpPr>
          <p:cNvPr id="355" name="Google Shape;355;p43"/>
          <p:cNvSpPr txBox="1"/>
          <p:nvPr>
            <p:ph idx="1" type="body"/>
          </p:nvPr>
        </p:nvSpPr>
        <p:spPr>
          <a:xfrm>
            <a:off x="376025" y="859675"/>
            <a:ext cx="8063100" cy="37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• Designing a comprehensive relational database to model the operations of</a:t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a movie theater</a:t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• Generating realistic datasets for analysis, including the application of var-</a:t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ious statistical distributions to simulate real-world scenarios.</a:t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• Writing a variety of SQL queries to extract actionable insights, such as</a:t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identifying popular movies, tracking revenue, and etc.</a:t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• Exploring advanced reporting techniques, including Power BI visualiza-</a:t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5EC"/>
                </a:solidFill>
              </a:rPr>
              <a:t>tions, to present findings in an accessible and impactful manner</a:t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pic>
        <p:nvPicPr>
          <p:cNvPr id="356" name="Google Shape;35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4375" y="3760800"/>
            <a:ext cx="2629625" cy="138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70"/>
          <p:cNvSpPr txBox="1"/>
          <p:nvPr>
            <p:ph type="title"/>
          </p:nvPr>
        </p:nvSpPr>
        <p:spPr>
          <a:xfrm>
            <a:off x="560525" y="308075"/>
            <a:ext cx="67677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522" name="Google Shape;522;p70"/>
          <p:cNvSpPr txBox="1"/>
          <p:nvPr>
            <p:ph idx="1" type="body"/>
          </p:nvPr>
        </p:nvSpPr>
        <p:spPr>
          <a:xfrm>
            <a:off x="282500" y="1238050"/>
            <a:ext cx="8627100" cy="3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●"/>
            </a:pPr>
            <a:r>
              <a:rPr lang="en" sz="1500">
                <a:solidFill>
                  <a:srgbClr val="F6F5EC"/>
                </a:solidFill>
              </a:rPr>
              <a:t>Analytical insights</a:t>
            </a:r>
            <a:endParaRPr sz="1500">
              <a:solidFill>
                <a:srgbClr val="F6F5EC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○"/>
            </a:pPr>
            <a:r>
              <a:rPr lang="en" sz="1500">
                <a:solidFill>
                  <a:srgbClr val="F6F5EC"/>
                </a:solidFill>
              </a:rPr>
              <a:t>Audience behaviors</a:t>
            </a:r>
            <a:endParaRPr sz="1500">
              <a:solidFill>
                <a:srgbClr val="F6F5EC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○"/>
            </a:pPr>
            <a:r>
              <a:rPr lang="en" sz="1500">
                <a:solidFill>
                  <a:srgbClr val="F6F5EC"/>
                </a:solidFill>
              </a:rPr>
              <a:t>Revenue optimization</a:t>
            </a:r>
            <a:endParaRPr sz="1500">
              <a:solidFill>
                <a:srgbClr val="F6F5EC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○"/>
            </a:pPr>
            <a:r>
              <a:rPr lang="en" sz="1500">
                <a:solidFill>
                  <a:srgbClr val="F6F5EC"/>
                </a:solidFill>
              </a:rPr>
              <a:t>Operational efficiencies</a:t>
            </a:r>
            <a:endParaRPr sz="1500">
              <a:solidFill>
                <a:srgbClr val="F6F5EC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●"/>
            </a:pPr>
            <a:r>
              <a:rPr lang="en" sz="1500">
                <a:solidFill>
                  <a:srgbClr val="F6F5EC"/>
                </a:solidFill>
              </a:rPr>
              <a:t>Identified unique trends in data</a:t>
            </a:r>
            <a:endParaRPr sz="1500">
              <a:solidFill>
                <a:srgbClr val="F6F5EC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○"/>
            </a:pPr>
            <a:r>
              <a:rPr lang="en" sz="1500">
                <a:solidFill>
                  <a:srgbClr val="F6F5EC"/>
                </a:solidFill>
              </a:rPr>
              <a:t>Week day a</a:t>
            </a:r>
            <a:r>
              <a:rPr lang="en" sz="1500">
                <a:solidFill>
                  <a:srgbClr val="F6F5EC"/>
                </a:solidFill>
              </a:rPr>
              <a:t>ttendance</a:t>
            </a:r>
            <a:endParaRPr sz="1500">
              <a:solidFill>
                <a:srgbClr val="F6F5EC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○"/>
            </a:pPr>
            <a:r>
              <a:rPr lang="en" sz="1500">
                <a:solidFill>
                  <a:srgbClr val="F6F5EC"/>
                </a:solidFill>
              </a:rPr>
              <a:t>Performance of genres</a:t>
            </a:r>
            <a:endParaRPr sz="1500">
              <a:solidFill>
                <a:srgbClr val="F6F5EC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●"/>
            </a:pPr>
            <a:r>
              <a:rPr lang="en" sz="1500">
                <a:solidFill>
                  <a:srgbClr val="F6F5EC"/>
                </a:solidFill>
              </a:rPr>
              <a:t>Improvements</a:t>
            </a:r>
            <a:endParaRPr sz="1500">
              <a:solidFill>
                <a:srgbClr val="F6F5EC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○"/>
            </a:pPr>
            <a:r>
              <a:rPr lang="en" sz="1500">
                <a:solidFill>
                  <a:srgbClr val="F6F5EC"/>
                </a:solidFill>
              </a:rPr>
              <a:t>Limitations of dataset</a:t>
            </a:r>
            <a:endParaRPr sz="1500">
              <a:solidFill>
                <a:srgbClr val="F6F5EC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○"/>
            </a:pPr>
            <a:r>
              <a:rPr lang="en" sz="1500">
                <a:solidFill>
                  <a:srgbClr val="F6F5EC"/>
                </a:solidFill>
              </a:rPr>
              <a:t>External factors </a:t>
            </a:r>
            <a:endParaRPr sz="1500">
              <a:solidFill>
                <a:srgbClr val="F6F5EC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■"/>
            </a:pPr>
            <a:r>
              <a:rPr lang="en" sz="1500">
                <a:solidFill>
                  <a:srgbClr val="F6F5EC"/>
                </a:solidFill>
              </a:rPr>
              <a:t>Weather</a:t>
            </a:r>
            <a:endParaRPr sz="1500">
              <a:solidFill>
                <a:srgbClr val="F6F5EC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500"/>
              <a:buChar char="○"/>
            </a:pPr>
            <a:r>
              <a:rPr lang="en" sz="1500">
                <a:solidFill>
                  <a:srgbClr val="F6F5EC"/>
                </a:solidFill>
              </a:rPr>
              <a:t>Use of advanced </a:t>
            </a:r>
            <a:r>
              <a:rPr lang="en" sz="1500">
                <a:solidFill>
                  <a:srgbClr val="F6F5EC"/>
                </a:solidFill>
              </a:rPr>
              <a:t>predictive</a:t>
            </a:r>
            <a:r>
              <a:rPr lang="en" sz="1500">
                <a:solidFill>
                  <a:srgbClr val="F6F5EC"/>
                </a:solidFill>
              </a:rPr>
              <a:t> modeling techniques</a:t>
            </a:r>
            <a:endParaRPr sz="1500">
              <a:solidFill>
                <a:srgbClr val="F6F5E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6F5E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6F5E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6F5EC"/>
              </a:solidFill>
            </a:endParaRPr>
          </a:p>
        </p:txBody>
      </p:sp>
      <p:pic>
        <p:nvPicPr>
          <p:cNvPr id="523" name="Google Shape;52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6800" y="1238050"/>
            <a:ext cx="2933100" cy="276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1"/>
          <p:cNvSpPr txBox="1"/>
          <p:nvPr>
            <p:ph type="title"/>
          </p:nvPr>
        </p:nvSpPr>
        <p:spPr>
          <a:xfrm>
            <a:off x="430600" y="925750"/>
            <a:ext cx="49167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Thank you for your time!</a:t>
            </a:r>
            <a:endParaRPr sz="5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5"/>
          <p:cNvSpPr txBox="1"/>
          <p:nvPr>
            <p:ph type="title"/>
          </p:nvPr>
        </p:nvSpPr>
        <p:spPr>
          <a:xfrm>
            <a:off x="146175" y="283225"/>
            <a:ext cx="7945500" cy="7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367" name="Google Shape;367;p45"/>
          <p:cNvSpPr txBox="1"/>
          <p:nvPr>
            <p:ph idx="1" type="body"/>
          </p:nvPr>
        </p:nvSpPr>
        <p:spPr>
          <a:xfrm>
            <a:off x="146175" y="841375"/>
            <a:ext cx="8595000" cy="47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Existing Research</a:t>
            </a:r>
            <a:endParaRPr b="1" sz="1800" u="sng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F6F5E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Focuses on database design, data generation, analytics, and visualization for movie theaters</a:t>
            </a:r>
            <a:endParaRPr sz="13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Relational models (Codd, 1970) support structured data management (movies, customers, tickets, schedules)</a:t>
            </a:r>
            <a:endParaRPr sz="13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Identified Gaps</a:t>
            </a:r>
            <a:endParaRPr b="1" sz="1800" u="sng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F6F5E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Domain-specific applications</a:t>
            </a:r>
            <a:endParaRPr sz="13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Scalability and real-time data</a:t>
            </a:r>
            <a:endParaRPr sz="13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Focus of the Project</a:t>
            </a:r>
            <a:endParaRPr b="1" sz="1800" u="sng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F6F5E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Create </a:t>
            </a:r>
            <a:r>
              <a:rPr lang="en" sz="13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frameworks</a:t>
            </a:r>
            <a:r>
              <a:rPr lang="en" sz="13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 for database design, analytics, and visualizations</a:t>
            </a:r>
            <a:endParaRPr sz="13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300"/>
              <a:buFont typeface="Arial"/>
              <a:buChar char="●"/>
            </a:pPr>
            <a:r>
              <a:rPr lang="en" sz="13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Incorporate advanced analytics findings and results to improve theater operations</a:t>
            </a:r>
            <a:endParaRPr sz="13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6"/>
          <p:cNvSpPr txBox="1"/>
          <p:nvPr>
            <p:ph type="title"/>
          </p:nvPr>
        </p:nvSpPr>
        <p:spPr>
          <a:xfrm>
            <a:off x="457975" y="1402000"/>
            <a:ext cx="53700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7"/>
          <p:cNvSpPr txBox="1"/>
          <p:nvPr>
            <p:ph type="title"/>
          </p:nvPr>
        </p:nvSpPr>
        <p:spPr>
          <a:xfrm>
            <a:off x="450850" y="260925"/>
            <a:ext cx="6767700" cy="8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Steps</a:t>
            </a:r>
            <a:endParaRPr/>
          </a:p>
        </p:txBody>
      </p:sp>
      <p:sp>
        <p:nvSpPr>
          <p:cNvPr id="378" name="Google Shape;378;p47"/>
          <p:cNvSpPr txBox="1"/>
          <p:nvPr>
            <p:ph idx="1" type="body"/>
          </p:nvPr>
        </p:nvSpPr>
        <p:spPr>
          <a:xfrm>
            <a:off x="450850" y="1334575"/>
            <a:ext cx="7515000" cy="30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400"/>
              <a:buFont typeface="Arial"/>
              <a:buAutoNum type="arabicPeriod"/>
            </a:pPr>
            <a:r>
              <a:rPr lang="en" sz="24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ERD Diagram</a:t>
            </a:r>
            <a:endParaRPr sz="24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400"/>
              <a:buFont typeface="Arial"/>
              <a:buAutoNum type="arabicPeriod"/>
            </a:pPr>
            <a:r>
              <a:rPr lang="en" sz="24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Dataset Generation</a:t>
            </a:r>
            <a:endParaRPr sz="24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400"/>
              <a:buFont typeface="Arial"/>
              <a:buAutoNum type="arabicPeriod"/>
            </a:pPr>
            <a:r>
              <a:rPr lang="en" sz="24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SQL Querying </a:t>
            </a:r>
            <a:endParaRPr sz="24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400"/>
              <a:buFont typeface="Arial"/>
              <a:buAutoNum type="arabicPeriod"/>
            </a:pPr>
            <a:r>
              <a:rPr lang="en" sz="2400">
                <a:solidFill>
                  <a:srgbClr val="F6F5EC"/>
                </a:solidFill>
                <a:latin typeface="Arial"/>
                <a:ea typeface="Arial"/>
                <a:cs typeface="Arial"/>
                <a:sym typeface="Arial"/>
              </a:rPr>
              <a:t>Visualization</a:t>
            </a:r>
            <a:endParaRPr sz="2400">
              <a:solidFill>
                <a:srgbClr val="F6F5E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9" name="Google Shape;37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3278" y="1334575"/>
            <a:ext cx="3865722" cy="363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8"/>
          <p:cNvSpPr txBox="1"/>
          <p:nvPr>
            <p:ph type="title"/>
          </p:nvPr>
        </p:nvSpPr>
        <p:spPr>
          <a:xfrm>
            <a:off x="429450" y="126275"/>
            <a:ext cx="67677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ERD </a:t>
            </a:r>
            <a:endParaRPr/>
          </a:p>
        </p:txBody>
      </p:sp>
      <p:sp>
        <p:nvSpPr>
          <p:cNvPr id="385" name="Google Shape;385;p48"/>
          <p:cNvSpPr txBox="1"/>
          <p:nvPr>
            <p:ph idx="1" type="body"/>
          </p:nvPr>
        </p:nvSpPr>
        <p:spPr>
          <a:xfrm>
            <a:off x="7197150" y="721875"/>
            <a:ext cx="1796400" cy="42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6F5EC"/>
                </a:solidFill>
              </a:rPr>
              <a:t>- </a:t>
            </a:r>
            <a:r>
              <a:rPr lang="en" sz="1800">
                <a:solidFill>
                  <a:srgbClr val="F6F5EC"/>
                </a:solidFill>
              </a:rPr>
              <a:t>Tables</a:t>
            </a:r>
            <a:endParaRPr sz="1800">
              <a:solidFill>
                <a:srgbClr val="F6F5EC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600"/>
              <a:buChar char="●"/>
            </a:pPr>
            <a:r>
              <a:rPr lang="en" sz="1600">
                <a:solidFill>
                  <a:srgbClr val="F6F5EC"/>
                </a:solidFill>
              </a:rPr>
              <a:t>Customer</a:t>
            </a:r>
            <a:endParaRPr sz="1600">
              <a:solidFill>
                <a:srgbClr val="F6F5EC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600"/>
              <a:buChar char="●"/>
            </a:pPr>
            <a:r>
              <a:rPr lang="en" sz="1600">
                <a:solidFill>
                  <a:srgbClr val="F6F5EC"/>
                </a:solidFill>
              </a:rPr>
              <a:t>Ticket</a:t>
            </a:r>
            <a:endParaRPr sz="1600">
              <a:solidFill>
                <a:srgbClr val="F6F5EC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600"/>
              <a:buChar char="●"/>
            </a:pPr>
            <a:r>
              <a:rPr lang="en" sz="1600">
                <a:solidFill>
                  <a:srgbClr val="F6F5EC"/>
                </a:solidFill>
              </a:rPr>
              <a:t>Employee</a:t>
            </a:r>
            <a:endParaRPr sz="1600">
              <a:solidFill>
                <a:srgbClr val="F6F5EC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600"/>
              <a:buChar char="●"/>
            </a:pPr>
            <a:r>
              <a:rPr lang="en" sz="1600">
                <a:solidFill>
                  <a:srgbClr val="F6F5EC"/>
                </a:solidFill>
              </a:rPr>
              <a:t>Concession</a:t>
            </a:r>
            <a:endParaRPr sz="1600">
              <a:solidFill>
                <a:srgbClr val="F6F5EC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600"/>
              <a:buChar char="●"/>
            </a:pPr>
            <a:r>
              <a:rPr lang="en" sz="1600">
                <a:solidFill>
                  <a:srgbClr val="F6F5EC"/>
                </a:solidFill>
              </a:rPr>
              <a:t>Movie</a:t>
            </a:r>
            <a:endParaRPr sz="1600">
              <a:solidFill>
                <a:srgbClr val="F6F5EC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600"/>
              <a:buChar char="●"/>
            </a:pPr>
            <a:r>
              <a:rPr lang="en" sz="1600">
                <a:solidFill>
                  <a:srgbClr val="F6F5EC"/>
                </a:solidFill>
              </a:rPr>
              <a:t>ShowTime</a:t>
            </a:r>
            <a:endParaRPr sz="1600">
              <a:solidFill>
                <a:srgbClr val="F6F5EC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600"/>
              <a:buChar char="●"/>
            </a:pPr>
            <a:r>
              <a:rPr lang="en" sz="1600">
                <a:solidFill>
                  <a:srgbClr val="F6F5EC"/>
                </a:solidFill>
              </a:rPr>
              <a:t>ShowTime Review</a:t>
            </a:r>
            <a:endParaRPr sz="1600">
              <a:solidFill>
                <a:srgbClr val="F6F5E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6F5EC"/>
                </a:solidFill>
              </a:rPr>
              <a:t>- </a:t>
            </a:r>
            <a:r>
              <a:rPr lang="en" sz="1800">
                <a:solidFill>
                  <a:srgbClr val="F6F5EC"/>
                </a:solidFill>
              </a:rPr>
              <a:t>Relationships</a:t>
            </a:r>
            <a:endParaRPr sz="1800">
              <a:solidFill>
                <a:srgbClr val="F6F5E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 u="sng">
              <a:solidFill>
                <a:srgbClr val="F6F5EC"/>
              </a:solidFill>
            </a:endParaRPr>
          </a:p>
        </p:txBody>
      </p:sp>
      <p:pic>
        <p:nvPicPr>
          <p:cNvPr id="386" name="Google Shape;38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6025"/>
            <a:ext cx="7102525" cy="427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9"/>
          <p:cNvSpPr txBox="1"/>
          <p:nvPr>
            <p:ph type="title"/>
          </p:nvPr>
        </p:nvSpPr>
        <p:spPr>
          <a:xfrm>
            <a:off x="450850" y="596800"/>
            <a:ext cx="6767700" cy="6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Generation</a:t>
            </a:r>
            <a:endParaRPr/>
          </a:p>
        </p:txBody>
      </p:sp>
      <p:sp>
        <p:nvSpPr>
          <p:cNvPr id="392" name="Google Shape;392;p49"/>
          <p:cNvSpPr txBox="1"/>
          <p:nvPr>
            <p:ph idx="1" type="body"/>
          </p:nvPr>
        </p:nvSpPr>
        <p:spPr>
          <a:xfrm>
            <a:off x="560550" y="1490650"/>
            <a:ext cx="6884100" cy="33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Char char="-"/>
            </a:pPr>
            <a:r>
              <a:rPr lang="en" sz="2200">
                <a:solidFill>
                  <a:srgbClr val="F6F5EC"/>
                </a:solidFill>
              </a:rPr>
              <a:t>Tools involved: Python + Faker Package</a:t>
            </a:r>
            <a:endParaRPr sz="2200">
              <a:solidFill>
                <a:srgbClr val="F6F5EC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Char char="-"/>
            </a:pPr>
            <a:r>
              <a:rPr lang="en" sz="2200">
                <a:solidFill>
                  <a:srgbClr val="F6F5EC"/>
                </a:solidFill>
              </a:rPr>
              <a:t>Generated 7 Tables</a:t>
            </a:r>
            <a:endParaRPr sz="2200">
              <a:solidFill>
                <a:srgbClr val="F6F5EC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Char char="-"/>
            </a:pPr>
            <a:r>
              <a:rPr lang="en" sz="2200">
                <a:solidFill>
                  <a:srgbClr val="F6F5EC"/>
                </a:solidFill>
              </a:rPr>
              <a:t>ERD Reference</a:t>
            </a:r>
            <a:endParaRPr sz="2200">
              <a:solidFill>
                <a:srgbClr val="F6F5EC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Char char="-"/>
            </a:pPr>
            <a:r>
              <a:rPr lang="en" sz="2200">
                <a:solidFill>
                  <a:srgbClr val="F6F5EC"/>
                </a:solidFill>
              </a:rPr>
              <a:t>Distribution weights were applied</a:t>
            </a:r>
            <a:endParaRPr sz="2200">
              <a:solidFill>
                <a:srgbClr val="F6F5EC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Char char="-"/>
            </a:pPr>
            <a:r>
              <a:rPr lang="en" sz="2200">
                <a:solidFill>
                  <a:srgbClr val="F6F5EC"/>
                </a:solidFill>
              </a:rPr>
              <a:t>Columns: Age, Screen Condition, and etc</a:t>
            </a:r>
            <a:endParaRPr sz="2200">
              <a:solidFill>
                <a:srgbClr val="F6F5EC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200"/>
              <a:buChar char="-"/>
            </a:pPr>
            <a:r>
              <a:rPr lang="en" sz="2000">
                <a:solidFill>
                  <a:srgbClr val="F6F5EC"/>
                </a:solidFill>
              </a:rPr>
              <a:t>Employee and Movie have 30 - 120 row entries</a:t>
            </a:r>
            <a:endParaRPr sz="2000">
              <a:solidFill>
                <a:srgbClr val="F6F5EC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2000"/>
              <a:buChar char="-"/>
            </a:pPr>
            <a:r>
              <a:rPr lang="en" sz="2000">
                <a:solidFill>
                  <a:srgbClr val="F6F5EC"/>
                </a:solidFill>
              </a:rPr>
              <a:t>Concession, Customer Data,Ticket, ShowTime Review and ShowTime Data have entries &gt; 10,000</a:t>
            </a:r>
            <a:endParaRPr sz="2000">
              <a:solidFill>
                <a:srgbClr val="F6F5EC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